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4" r:id="rId4"/>
    <p:sldId id="269" r:id="rId5"/>
    <p:sldId id="258" r:id="rId6"/>
    <p:sldId id="270" r:id="rId7"/>
    <p:sldId id="259" r:id="rId8"/>
    <p:sldId id="261" r:id="rId9"/>
    <p:sldId id="262" r:id="rId10"/>
    <p:sldId id="263" r:id="rId11"/>
    <p:sldId id="264" r:id="rId12"/>
    <p:sldId id="275" r:id="rId13"/>
    <p:sldId id="277" r:id="rId14"/>
    <p:sldId id="278" r:id="rId15"/>
    <p:sldId id="265" r:id="rId16"/>
    <p:sldId id="266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/>
        <a:cs typeface="ヒラギノ角ゴ ProN W3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145" autoAdjust="0"/>
  </p:normalViewPr>
  <p:slideViewPr>
    <p:cSldViewPr>
      <p:cViewPr varScale="1">
        <p:scale>
          <a:sx n="104" d="100"/>
          <a:sy n="104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1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East%20american%20advisor%20Llc\Ac&#233;l\Poteni&#225;lis%20partnerek\Somos%20Attila\3.%20menet\Bob%20Wilkus%20USA\Prezent&#225;ci&#243;\Business%20plan1-2MillionTonYear11%2011%20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3"/>
          <c:order val="0"/>
          <c:tx>
            <c:v>Product opreator</c:v>
          </c:tx>
          <c:marker>
            <c:symbol val="none"/>
          </c:marker>
          <c:cat>
            <c:strRef>
              <c:f>Munka1!$F$5:$L$5</c:f>
              <c:strCache>
                <c:ptCount val="7"/>
                <c:pt idx="0">
                  <c:v>1. year</c:v>
                </c:pt>
                <c:pt idx="1">
                  <c:v>2.year</c:v>
                </c:pt>
                <c:pt idx="2">
                  <c:v>3.year</c:v>
                </c:pt>
                <c:pt idx="3">
                  <c:v>4.year</c:v>
                </c:pt>
                <c:pt idx="4">
                  <c:v>5. year</c:v>
                </c:pt>
                <c:pt idx="5">
                  <c:v>6.year</c:v>
                </c:pt>
                <c:pt idx="6">
                  <c:v>7. year</c:v>
                </c:pt>
              </c:strCache>
            </c:strRef>
          </c:cat>
          <c:val>
            <c:numRef>
              <c:f>Munka1!$F$9:$L$9</c:f>
              <c:numCache>
                <c:formatCode>#,##0</c:formatCode>
                <c:ptCount val="7"/>
                <c:pt idx="0">
                  <c:v>82</c:v>
                </c:pt>
                <c:pt idx="1">
                  <c:v>246</c:v>
                </c:pt>
                <c:pt idx="2">
                  <c:v>410</c:v>
                </c:pt>
                <c:pt idx="3">
                  <c:v>820</c:v>
                </c:pt>
                <c:pt idx="4">
                  <c:v>820</c:v>
                </c:pt>
                <c:pt idx="5">
                  <c:v>1230</c:v>
                </c:pt>
                <c:pt idx="6">
                  <c:v>1640</c:v>
                </c:pt>
              </c:numCache>
            </c:numRef>
          </c:val>
        </c:ser>
        <c:ser>
          <c:idx val="2"/>
          <c:order val="1"/>
          <c:tx>
            <c:v>Steel manufacturer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Munka1!$F$5:$L$5</c:f>
              <c:strCache>
                <c:ptCount val="7"/>
                <c:pt idx="0">
                  <c:v>1. year</c:v>
                </c:pt>
                <c:pt idx="1">
                  <c:v>2.year</c:v>
                </c:pt>
                <c:pt idx="2">
                  <c:v>3.year</c:v>
                </c:pt>
                <c:pt idx="3">
                  <c:v>4.year</c:v>
                </c:pt>
                <c:pt idx="4">
                  <c:v>5. year</c:v>
                </c:pt>
                <c:pt idx="5">
                  <c:v>6.year</c:v>
                </c:pt>
                <c:pt idx="6">
                  <c:v>7. year</c:v>
                </c:pt>
              </c:strCache>
            </c:strRef>
          </c:cat>
          <c:val>
            <c:numRef>
              <c:f>Munka1!$F$8:$L$8</c:f>
              <c:numCache>
                <c:formatCode>#,##0</c:formatCode>
                <c:ptCount val="7"/>
                <c:pt idx="0">
                  <c:v>15</c:v>
                </c:pt>
                <c:pt idx="1">
                  <c:v>45</c:v>
                </c:pt>
                <c:pt idx="2">
                  <c:v>75</c:v>
                </c:pt>
                <c:pt idx="3">
                  <c:v>150</c:v>
                </c:pt>
                <c:pt idx="4">
                  <c:v>150</c:v>
                </c:pt>
                <c:pt idx="5" formatCode="General">
                  <c:v>225</c:v>
                </c:pt>
                <c:pt idx="6" formatCode="General">
                  <c:v>300</c:v>
                </c:pt>
              </c:numCache>
            </c:numRef>
          </c:val>
        </c:ser>
        <c:ser>
          <c:idx val="1"/>
          <c:order val="2"/>
          <c:tx>
            <c:v>Steel mill extra profit</c:v>
          </c:tx>
          <c:marker>
            <c:symbol val="none"/>
          </c:marker>
          <c:cat>
            <c:strRef>
              <c:f>Munka1!$F$5:$L$5</c:f>
              <c:strCache>
                <c:ptCount val="7"/>
                <c:pt idx="0">
                  <c:v>1. year</c:v>
                </c:pt>
                <c:pt idx="1">
                  <c:v>2.year</c:v>
                </c:pt>
                <c:pt idx="2">
                  <c:v>3.year</c:v>
                </c:pt>
                <c:pt idx="3">
                  <c:v>4.year</c:v>
                </c:pt>
                <c:pt idx="4">
                  <c:v>5. year</c:v>
                </c:pt>
                <c:pt idx="5">
                  <c:v>6.year</c:v>
                </c:pt>
                <c:pt idx="6">
                  <c:v>7. year</c:v>
                </c:pt>
              </c:strCache>
            </c:strRef>
          </c:cat>
          <c:val>
            <c:numRef>
              <c:f>Munka1!$F$7:$L$7</c:f>
              <c:numCache>
                <c:formatCode>#,##0</c:formatCode>
                <c:ptCount val="7"/>
                <c:pt idx="0">
                  <c:v>2.5</c:v>
                </c:pt>
                <c:pt idx="1">
                  <c:v>7.5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 formatCode="General">
                  <c:v>37.5</c:v>
                </c:pt>
                <c:pt idx="6" formatCode="General">
                  <c:v>50</c:v>
                </c:pt>
              </c:numCache>
            </c:numRef>
          </c:val>
        </c:ser>
        <c:ser>
          <c:idx val="0"/>
          <c:order val="3"/>
          <c:tx>
            <c:v>Inventor's royalty fee</c:v>
          </c:tx>
          <c:marker>
            <c:symbol val="none"/>
          </c:marker>
          <c:cat>
            <c:strRef>
              <c:f>Munka1!$F$5:$L$5</c:f>
              <c:strCache>
                <c:ptCount val="7"/>
                <c:pt idx="0">
                  <c:v>1. year</c:v>
                </c:pt>
                <c:pt idx="1">
                  <c:v>2.year</c:v>
                </c:pt>
                <c:pt idx="2">
                  <c:v>3.year</c:v>
                </c:pt>
                <c:pt idx="3">
                  <c:v>4.year</c:v>
                </c:pt>
                <c:pt idx="4">
                  <c:v>5. year</c:v>
                </c:pt>
                <c:pt idx="5">
                  <c:v>6.year</c:v>
                </c:pt>
                <c:pt idx="6">
                  <c:v>7. year</c:v>
                </c:pt>
              </c:strCache>
            </c:strRef>
          </c:cat>
          <c:val>
            <c:numRef>
              <c:f>Munka1!$F$6:$L$6</c:f>
              <c:numCache>
                <c:formatCode>General</c:formatCode>
                <c:ptCount val="7"/>
                <c:pt idx="0">
                  <c:v>0.1</c:v>
                </c:pt>
                <c:pt idx="1">
                  <c:v>0.30000000000000016</c:v>
                </c:pt>
                <c:pt idx="2">
                  <c:v>0.5</c:v>
                </c:pt>
                <c:pt idx="3">
                  <c:v>1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</c:numCache>
            </c:numRef>
          </c:val>
        </c:ser>
        <c:marker val="1"/>
        <c:axId val="33337344"/>
        <c:axId val="33338880"/>
      </c:lineChart>
      <c:catAx>
        <c:axId val="33337344"/>
        <c:scaling>
          <c:orientation val="minMax"/>
        </c:scaling>
        <c:axPos val="b"/>
        <c:tickLblPos val="nextTo"/>
        <c:crossAx val="33338880"/>
        <c:crosses val="autoZero"/>
        <c:auto val="1"/>
        <c:lblAlgn val="ctr"/>
        <c:lblOffset val="100"/>
      </c:catAx>
      <c:valAx>
        <c:axId val="33338880"/>
        <c:scaling>
          <c:orientation val="minMax"/>
        </c:scaling>
        <c:axPos val="l"/>
        <c:majorGridlines/>
        <c:numFmt formatCode="#,##0" sourceLinked="1"/>
        <c:tickLblPos val="nextTo"/>
        <c:crossAx val="3333734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3B2286F7-B945-437A-81A5-5FE68FB5FF8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A77DF7F4-CD92-47DC-875D-33677780E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9905D03E-166C-467B-AB7D-40536149C52E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wrghnjwrng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243B7A4D-9D89-4E1F-AA32-D9C4A91C1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EB8851-F686-4BFD-88CF-696CD90F48CA}" type="slidenum">
              <a:rPr lang="ru-RU" smtClean="0">
                <a:ea typeface="ヒラギノ角ゴ ProN W3"/>
                <a:cs typeface="ヒラギノ角ゴ ProN W3"/>
              </a:rPr>
              <a:pPr/>
              <a:t>1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2867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47107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47108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53AFCD-05A8-4535-8F99-A331619C65E6}" type="slidenum">
              <a:rPr lang="ru-RU" smtClean="0">
                <a:ea typeface="ヒラギノ角ゴ ProN W3"/>
                <a:cs typeface="ヒラギノ角ゴ ProN W3"/>
              </a:rPr>
              <a:pPr/>
              <a:t>10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9155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49156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E90F7-01B9-4EE7-A4EA-5C345FA248DA}" type="slidenum">
              <a:rPr lang="ru-RU" smtClean="0">
                <a:ea typeface="ヒラギノ角ゴ ProN W3"/>
                <a:cs typeface="ヒラギノ角ゴ ProN W3"/>
              </a:rPr>
              <a:pPr/>
              <a:t>11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51203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51204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6309B8-F8BF-4797-9B55-9BC2AA0E0936}" type="slidenum">
              <a:rPr lang="ru-RU" smtClean="0">
                <a:ea typeface="ヒラギノ角ゴ ProN W3"/>
                <a:cs typeface="ヒラギノ角ゴ ProN W3"/>
              </a:rPr>
              <a:pPr/>
              <a:t>12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53251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53252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962AF7-149E-4000-BA63-74A0E3860864}" type="slidenum">
              <a:rPr lang="ru-RU" smtClean="0">
                <a:ea typeface="ヒラギノ角ゴ ProN W3"/>
                <a:cs typeface="ヒラギノ角ゴ ProN W3"/>
              </a:rPr>
              <a:pPr/>
              <a:t>13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55299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55300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1A6177-1C6A-4D97-816B-731A9400FB02}" type="slidenum">
              <a:rPr lang="ru-RU" smtClean="0">
                <a:ea typeface="ヒラギノ角ゴ ProN W3"/>
                <a:cs typeface="ヒラギノ角ゴ ProN W3"/>
              </a:rPr>
              <a:pPr/>
              <a:t>14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57347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57348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E524B6-F3AD-4A07-9733-3A86F469C7FA}" type="slidenum">
              <a:rPr lang="ru-RU" smtClean="0">
                <a:ea typeface="ヒラギノ角ゴ ProN W3"/>
                <a:cs typeface="ヒラギノ角ゴ ProN W3"/>
              </a:rPr>
              <a:pPr/>
              <a:t>15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30723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30724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79BA-F9F4-42C6-8F02-0369B30439C7}" type="slidenum">
              <a:rPr lang="ru-RU" smtClean="0">
                <a:ea typeface="ヒラギノ角ゴ ProN W3"/>
                <a:cs typeface="ヒラギノ角ゴ ProN W3"/>
              </a:rPr>
              <a:pPr/>
              <a:t>2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32771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32772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38944A-C3C8-468A-ACA1-C40FC1B96DBA}" type="slidenum">
              <a:rPr lang="ru-RU" smtClean="0">
                <a:ea typeface="ヒラギノ角ゴ ProN W3"/>
                <a:cs typeface="ヒラギノ角ゴ ProN W3"/>
              </a:rPr>
              <a:pPr/>
              <a:t>3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34819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34820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142284-F647-4504-976A-EC8E81939837}" type="slidenum">
              <a:rPr lang="ru-RU" smtClean="0">
                <a:ea typeface="ヒラギノ角ゴ ProN W3"/>
                <a:cs typeface="ヒラギノ角ゴ ProN W3"/>
              </a:rPr>
              <a:pPr/>
              <a:t>4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36867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36868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35EE10-1994-4BAC-95A5-015F54C09B9A}" type="slidenum">
              <a:rPr lang="ru-RU" smtClean="0">
                <a:ea typeface="ヒラギノ角ゴ ProN W3"/>
                <a:cs typeface="ヒラギノ角ゴ ProN W3"/>
              </a:rPr>
              <a:pPr/>
              <a:t>5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38915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38916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01A25E-0D75-4F06-A5B4-8523C51C6143}" type="slidenum">
              <a:rPr lang="ru-RU" smtClean="0">
                <a:ea typeface="ヒラギノ角ゴ ProN W3"/>
                <a:cs typeface="ヒラギノ角ゴ ProN W3"/>
              </a:rPr>
              <a:pPr/>
              <a:t>6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40963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40964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4C3A2A-CAEB-4A66-9C3D-0A366BFB990B}" type="slidenum">
              <a:rPr lang="ru-RU" smtClean="0">
                <a:ea typeface="ヒラギノ角ゴ ProN W3"/>
                <a:cs typeface="ヒラギノ角ゴ ProN W3"/>
              </a:rPr>
              <a:pPr/>
              <a:t>7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43011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43012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6A2F44-85A4-4D8D-B5DB-84457D5F3DE6}" type="slidenum">
              <a:rPr lang="ru-RU" smtClean="0">
                <a:ea typeface="ヒラギノ角ゴ ProN W3"/>
                <a:cs typeface="ヒラギノ角ゴ ProN W3"/>
              </a:rPr>
              <a:pPr/>
              <a:t>8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45059" name="Élőláb hely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ヒラギノ角ゴ ProN W3"/>
                <a:cs typeface="ヒラギノ角ゴ ProN W3"/>
              </a:rPr>
              <a:t>wrghnjwrng</a:t>
            </a:r>
            <a:endParaRPr lang="ru-RU" smtClean="0">
              <a:ea typeface="ヒラギノ角ゴ ProN W3"/>
              <a:cs typeface="ヒラギノ角ゴ ProN W3"/>
            </a:endParaRPr>
          </a:p>
        </p:txBody>
      </p:sp>
      <p:sp>
        <p:nvSpPr>
          <p:cNvPr id="45060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955BD0-991B-402F-A8D5-5A3AF50C6356}" type="slidenum">
              <a:rPr lang="ru-RU" smtClean="0">
                <a:ea typeface="ヒラギノ角ゴ ProN W3"/>
                <a:cs typeface="ヒラギノ角ゴ ProN W3"/>
              </a:rPr>
              <a:pPr/>
              <a:t>9</a:t>
            </a:fld>
            <a:endParaRPr lang="ru-RU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114300"/>
            <a:ext cx="1943100" cy="6743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14300"/>
            <a:ext cx="5676900" cy="6743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4FE3-7705-4536-9674-74394D6D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84C3-5127-4734-A141-A7CFACEDB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DF5B-E147-4927-8BCA-C2E60ABFB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6726-3E1D-49F4-A75B-E06BA0E1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BDCC8-1DEF-4C8B-8157-21FC5C30A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8DED-2F55-4F7E-B817-EFCE9B730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50EE-BB32-41B5-8644-B6D93FB61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5BFA-E594-47D6-A669-FE37F49E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Tahoma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8463-E59F-412C-89A0-DCE62DB59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0B7F7-CC6A-45ED-9DAC-044174C3F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0"/>
            <a:ext cx="1951038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0"/>
            <a:ext cx="5700712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D363-F180-493E-A994-750D93A8F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620713" y="6534150"/>
            <a:ext cx="4248150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latin typeface="Tahoma" charset="0"/>
                <a:ea typeface="+mn-ea"/>
                <a:cs typeface="Tahoma" charset="0"/>
                <a:sym typeface="Tahoma" charset="0"/>
              </a:rPr>
              <a:t>© </a:t>
            </a:r>
            <a:r>
              <a:rPr lang="ru-RU" sz="800">
                <a:solidFill>
                  <a:srgbClr val="7F7F7F"/>
                </a:solidFill>
                <a:latin typeface="Tahoma" charset="0"/>
                <a:ea typeface="+mn-ea"/>
                <a:cs typeface="Tahoma" charset="0"/>
                <a:sym typeface="Tahoma" charset="0"/>
              </a:rPr>
              <a:t>Игорь Пивоваров, 2010</a:t>
            </a:r>
          </a:p>
          <a:p>
            <a:pPr>
              <a:defRPr/>
            </a:pPr>
            <a:r>
              <a:rPr lang="en-US" sz="800">
                <a:solidFill>
                  <a:srgbClr val="7F7F7F"/>
                </a:solidFill>
                <a:latin typeface="Tahoma" charset="0"/>
                <a:ea typeface="+mn-ea"/>
                <a:cs typeface="Tahoma" charset="0"/>
                <a:sym typeface="Tahoma" charset="0"/>
              </a:rPr>
              <a:t>©</a:t>
            </a:r>
            <a:r>
              <a:rPr lang="ru-RU" sz="800">
                <a:solidFill>
                  <a:srgbClr val="7F7F7F"/>
                </a:solidFill>
                <a:latin typeface="Tahoma" charset="0"/>
                <a:ea typeface="+mn-ea"/>
                <a:cs typeface="Tahoma" charset="0"/>
                <a:sym typeface="Tahoma" charset="0"/>
              </a:rPr>
              <a:t> Российская Ассоциация венчурного инвестирования, 2010, 2011</a:t>
            </a:r>
            <a:endParaRPr lang="en-US" sz="800">
              <a:solidFill>
                <a:srgbClr val="7F7F7F"/>
              </a:solidFill>
              <a:latin typeface="Tahoma" charset="0"/>
              <a:ea typeface="+mn-ea"/>
              <a:cs typeface="Tahoma" charset="0"/>
              <a:sym typeface="Tahoma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Tahoma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4300"/>
            <a:ext cx="7772400" cy="285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pitchFamily="34" charset="0"/>
              </a:rPr>
              <a:t>Second level</a:t>
            </a:r>
          </a:p>
          <a:p>
            <a:pPr lvl="2"/>
            <a:r>
              <a:rPr lang="en-US" smtClean="0">
                <a:sym typeface="Tahoma" pitchFamily="34" charset="0"/>
              </a:rPr>
              <a:t>Third level</a:t>
            </a:r>
          </a:p>
          <a:p>
            <a:pPr lvl="3"/>
            <a:r>
              <a:rPr lang="en-US" smtClean="0">
                <a:sym typeface="Tahoma" pitchFamily="34" charset="0"/>
              </a:rPr>
              <a:t>Fourth level</a:t>
            </a:r>
          </a:p>
          <a:p>
            <a:pPr lvl="4"/>
            <a:r>
              <a:rPr lang="en-US" smtClean="0">
                <a:sym typeface="Tahoma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81750"/>
            <a:ext cx="4248150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7F7F7F"/>
                </a:solidFill>
                <a:latin typeface="Tahoma" charset="0"/>
                <a:ea typeface="+mn-ea"/>
                <a:cs typeface="Tahoma" charset="0"/>
                <a:sym typeface="Tahoma" charset="0"/>
              </a:defRPr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ru-RU"/>
              <a:t>Игорь Пивоваров, 2010</a:t>
            </a:r>
          </a:p>
          <a:p>
            <a:pPr>
              <a:defRPr/>
            </a:pPr>
            <a:r>
              <a:rPr lang="en-US"/>
              <a:t>©</a:t>
            </a:r>
            <a:r>
              <a:rPr lang="ru-RU"/>
              <a:t> Российская Ассоциация Венчурного Инвестирования, 2010, 2011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sldNum="0" hd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  <a:sym typeface="Tahom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9688" algn="ctr" rtl="0" eaLnBrk="0" fontAlgn="base" hangingPunct="0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1pPr>
      <a:lvl2pPr marL="446088" algn="ctr" rtl="0" eaLnBrk="0" fontAlgn="base" hangingPunct="0">
        <a:spcBef>
          <a:spcPts val="7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2pPr>
      <a:lvl3pPr marL="903288" algn="ctr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3pPr>
      <a:lvl4pPr marL="1360488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4pPr>
      <a:lvl5pPr marL="1817688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5pPr>
      <a:lvl6pPr marL="22748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6pPr>
      <a:lvl7pPr marL="27320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7pPr>
      <a:lvl8pPr marL="31892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8pPr>
      <a:lvl9pPr marL="3646488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0"/>
            <a:ext cx="7793037" cy="176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34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840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pitchFamily="34" charset="0"/>
              </a:rPr>
              <a:t>Second level</a:t>
            </a:r>
          </a:p>
          <a:p>
            <a:pPr lvl="2"/>
            <a:r>
              <a:rPr lang="en-US" smtClean="0">
                <a:sym typeface="Tahoma" pitchFamily="34" charset="0"/>
              </a:rPr>
              <a:t>Third level</a:t>
            </a:r>
          </a:p>
          <a:p>
            <a:pPr lvl="3"/>
            <a:r>
              <a:rPr lang="en-US" smtClean="0">
                <a:sym typeface="Tahoma" pitchFamily="34" charset="0"/>
              </a:rPr>
              <a:t>Fourth level</a:t>
            </a:r>
          </a:p>
          <a:p>
            <a:pPr lvl="4"/>
            <a:r>
              <a:rPr lang="en-US" smtClean="0">
                <a:sym typeface="Tahoma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578725" y="6464300"/>
            <a:ext cx="30956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ea typeface="+mn-ea"/>
                <a:cs typeface="Tahoma" charset="0"/>
                <a:sym typeface="Tahoma" charset="0"/>
              </a:defRPr>
            </a:lvl1pPr>
          </a:lstStyle>
          <a:p>
            <a:pPr>
              <a:defRPr/>
            </a:pPr>
            <a:fld id="{C761AD28-48EB-4E37-B805-41E9699A0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 userDrawn="1"/>
        </p:nvSpPr>
        <p:spPr>
          <a:xfrm>
            <a:off x="468313" y="6381750"/>
            <a:ext cx="4248150" cy="317500"/>
          </a:xfrm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+mn-ea"/>
                <a:cs typeface="+mn-cs"/>
              </a:rPr>
              <a:t>© </a:t>
            </a:r>
            <a:r>
              <a:rPr lang="ru-RU" sz="800">
                <a:solidFill>
                  <a:srgbClr val="7F7F7F"/>
                </a:solidFill>
                <a:ea typeface="+mn-ea"/>
                <a:cs typeface="+mn-cs"/>
              </a:rPr>
              <a:t>Игорь Пивоваров, 2010</a:t>
            </a:r>
          </a:p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+mn-ea"/>
                <a:cs typeface="+mn-cs"/>
              </a:rPr>
              <a:t>©</a:t>
            </a:r>
            <a:r>
              <a:rPr lang="ru-RU" sz="800">
                <a:solidFill>
                  <a:srgbClr val="7F7F7F"/>
                </a:solidFill>
                <a:ea typeface="+mn-ea"/>
                <a:cs typeface="+mn-cs"/>
              </a:rPr>
              <a:t> Российская Ассоциация Венчурного Инвестирования, 2010, 2011</a:t>
            </a:r>
            <a:endParaRPr lang="en-US" sz="800">
              <a:solidFill>
                <a:srgbClr val="7F7F7F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hf sldNum="0" hd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  <a:sym typeface="Tahom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Clr>
          <a:srgbClr val="3333CC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333CC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FFCF0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00E4A8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00E4A8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00E4A8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00E4A8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134938" y="4941888"/>
            <a:ext cx="9009062" cy="1052512"/>
            <a:chOff x="0" y="0"/>
            <a:chExt cx="5675" cy="663"/>
          </a:xfrm>
        </p:grpSpPr>
        <p:grpSp>
          <p:nvGrpSpPr>
            <p:cNvPr id="27652" name="Group 2"/>
            <p:cNvGrpSpPr>
              <a:grpSpLocks/>
            </p:cNvGrpSpPr>
            <p:nvPr/>
          </p:nvGrpSpPr>
          <p:grpSpPr bwMode="auto">
            <a:xfrm>
              <a:off x="182" y="68"/>
              <a:ext cx="449" cy="299"/>
              <a:chOff x="0" y="0"/>
              <a:chExt cx="448" cy="299"/>
            </a:xfrm>
          </p:grpSpPr>
          <p:sp>
            <p:nvSpPr>
              <p:cNvPr id="27659" name="Rectangle 3"/>
              <p:cNvSpPr>
                <a:spLocks/>
              </p:cNvSpPr>
              <p:nvPr/>
            </p:nvSpPr>
            <p:spPr bwMode="auto">
              <a:xfrm>
                <a:off x="0" y="0"/>
                <a:ext cx="275" cy="299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7660" name="Rectangle 4"/>
              <p:cNvSpPr>
                <a:spLocks/>
              </p:cNvSpPr>
              <p:nvPr/>
            </p:nvSpPr>
            <p:spPr bwMode="auto">
              <a:xfrm>
                <a:off x="241" y="0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261" y="334"/>
              <a:ext cx="465" cy="299"/>
              <a:chOff x="0" y="0"/>
              <a:chExt cx="465" cy="299"/>
            </a:xfrm>
          </p:grpSpPr>
          <p:sp>
            <p:nvSpPr>
              <p:cNvPr id="27657" name="Rectangle 6"/>
              <p:cNvSpPr>
                <a:spLocks/>
              </p:cNvSpPr>
              <p:nvPr/>
            </p:nvSpPr>
            <p:spPr bwMode="auto">
              <a:xfrm>
                <a:off x="0" y="0"/>
                <a:ext cx="265" cy="299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7658" name="Rectangle 7"/>
              <p:cNvSpPr>
                <a:spLocks/>
              </p:cNvSpPr>
              <p:nvPr/>
            </p:nvSpPr>
            <p:spPr bwMode="auto">
              <a:xfrm>
                <a:off x="232" y="0"/>
                <a:ext cx="233" cy="299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sp>
          <p:nvSpPr>
            <p:cNvPr id="27654" name="Rectangle 8"/>
            <p:cNvSpPr>
              <a:spLocks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7655" name="Rectangle 9"/>
            <p:cNvSpPr>
              <a:spLocks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7656" name="Rectangle 10"/>
            <p:cNvSpPr>
              <a:spLocks/>
            </p:cNvSpPr>
            <p:nvPr/>
          </p:nvSpPr>
          <p:spPr bwMode="auto">
            <a:xfrm rot="10800000" flipH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27650" name="Kép 12" descr="KépFöldgöm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765175"/>
            <a:ext cx="4535488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églalap 13"/>
          <p:cNvSpPr>
            <a:spLocks noChangeArrowheads="1"/>
          </p:cNvSpPr>
          <p:nvPr/>
        </p:nvSpPr>
        <p:spPr bwMode="auto">
          <a:xfrm>
            <a:off x="1331913" y="5229225"/>
            <a:ext cx="446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First presentation for investors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3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7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Investment plan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270250"/>
          </a:xfrm>
        </p:spPr>
        <p:txBody>
          <a:bodyPr rIns="13208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smtClean="0"/>
              <a:t>Motto: Mr. Ronald Reagan told „1 page is enough”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The object of the business: Giving user right for buyer/user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Possible to pay one amount, or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Possible to pay first payment, and yearly royalty payment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smtClean="0"/>
              <a:t>Please look at the attached excel table</a:t>
            </a:r>
            <a:endParaRPr lang="en-US" sz="1800" smtClean="0"/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8/10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2192" presetClass="entr" presetSubtype="55676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72192" presetClass="entr" presetSubtype="55676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72192" presetClass="entr" presetSubtype="55676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2192" presetClass="entr" presetSubtype="55676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2192" presetClass="entr" presetSubtype="55676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84213" y="765175"/>
          <a:ext cx="6480175" cy="5705475"/>
        </p:xfrm>
        <a:graphic>
          <a:graphicData uri="http://schemas.openxmlformats.org/drawingml/2006/table">
            <a:tbl>
              <a:tblPr/>
              <a:tblGrid>
                <a:gridCol w="4637456"/>
                <a:gridCol w="775162"/>
                <a:gridCol w="1068102"/>
              </a:tblGrid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Parameters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Steel </a:t>
                      </a:r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mills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(EUR/Ton)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Estimated present  prod. vol.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hu-HU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million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Ton/year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Estimated production savings in steel mill (average 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steel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price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(EUR/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Tonn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Steel </a:t>
                      </a:r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manufacturer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enduser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 steel volume saving (Minimum%):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Product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operators: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Savings due to the min. double life limit (min.%):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cost saving due to the less weight (min.%):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25"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savings: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68313" y="404813"/>
          <a:ext cx="7940675" cy="5772150"/>
        </p:xfrm>
        <a:graphic>
          <a:graphicData uri="http://schemas.openxmlformats.org/drawingml/2006/table">
            <a:tbl>
              <a:tblPr/>
              <a:tblGrid>
                <a:gridCol w="2265171"/>
                <a:gridCol w="539369"/>
                <a:gridCol w="519403"/>
                <a:gridCol w="541043"/>
                <a:gridCol w="486939"/>
                <a:gridCol w="541043"/>
                <a:gridCol w="486939"/>
                <a:gridCol w="551864"/>
                <a:gridCol w="898132"/>
                <a:gridCol w="418408"/>
                <a:gridCol w="69253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Production, cost saving, and licensing plan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SuperSteel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production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 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7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millionTon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Tons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Steel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Steel manufacturer and enduser: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operators: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Double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lifetime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cost savings: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1 990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MillionEUR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Know-how </a:t>
                      </a:r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price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versions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1.Fix price: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2.First payment &amp; royalty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Royalty: yearly payment: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0-1million Ton/year: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EUR/Ton/year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(min.1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ton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1-2 million Ton/year: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EUR/Ton/year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(min.1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ton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2-unlimited Ton/year: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EUR/Ton/year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(min.2 million ton/year)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ím 1"/>
          <p:cNvSpPr>
            <a:spLocks noGrp="1"/>
          </p:cNvSpPr>
          <p:nvPr>
            <p:ph type="title"/>
          </p:nvPr>
        </p:nvSpPr>
        <p:spPr>
          <a:xfrm>
            <a:off x="1150938" y="0"/>
            <a:ext cx="7793037" cy="981075"/>
          </a:xfrm>
        </p:spPr>
        <p:txBody>
          <a:bodyPr/>
          <a:lstStyle/>
          <a:p>
            <a:r>
              <a:rPr lang="hu-HU" sz="2400" smtClean="0"/>
              <a:t>Extra profit MillionER/year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11560" y="1268761"/>
          <a:ext cx="7848872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Actual status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The SuperSteel is a result of a permanent development work.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endParaRPr lang="hu-HU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first step was done several decades before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Т</a:t>
            </a:r>
            <a:r>
              <a:rPr lang="hu-HU" sz="1800" smtClean="0"/>
              <a:t>he SuperSteel is ready for industrial use,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Every existing steel mill is able to use the technology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Target: to sell user right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value of the project equal with the value of the know-how, 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There is no loan behind the project, it is free from this kind of obligation. The owners are absolute owners.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Investment before: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inventors invest during several decades years some ten million EUR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EAA marketing investment in 3 years 1 million EUR</a:t>
            </a:r>
            <a:endParaRPr lang="en-US" sz="1800" smtClean="0"/>
          </a:p>
        </p:txBody>
      </p:sp>
      <p:sp>
        <p:nvSpPr>
          <p:cNvPr id="54282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9/10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7547136" presetClass="entr" presetSubtype="55645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793038" cy="1760538"/>
          </a:xfrm>
        </p:spPr>
        <p:txBody>
          <a:bodyPr rIns="132080"/>
          <a:lstStyle/>
          <a:p>
            <a:pPr eaLnBrk="1" hangingPunct="1"/>
            <a:r>
              <a:rPr lang="hu-HU" smtClean="0"/>
              <a:t>Thank you for your attention</a:t>
            </a:r>
            <a:endParaRPr lang="en-US" smtClean="0"/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649288" indent="-609600" eaLnBrk="1" hangingPunct="1">
              <a:buFont typeface="Wingdings" pitchFamily="2" charset="2"/>
              <a:buNone/>
            </a:pPr>
            <a:r>
              <a:rPr lang="hu-HU" sz="2400" smtClean="0"/>
              <a:t>	Contact:</a:t>
            </a:r>
          </a:p>
          <a:p>
            <a:pPr marL="649288" indent="-609600" eaLnBrk="1" hangingPunct="1">
              <a:buFont typeface="Wingdings" pitchFamily="2" charset="2"/>
              <a:buNone/>
            </a:pPr>
            <a:endParaRPr lang="hu-HU" sz="1800" smtClean="0"/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</a:t>
            </a:r>
            <a:r>
              <a:rPr lang="hu-HU" sz="1800" b="1" smtClean="0"/>
              <a:t>East American Advisor Llc. (EAA)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Péter Vattay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Representing: owners/inventors &amp; EAA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e-mail:vattayp@arugarancia.hu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Tel.:+36-30-200-7099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Fax:+36-1-246-7033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1121 Budapest Futrinka u.5.</a:t>
            </a:r>
          </a:p>
          <a:p>
            <a:pPr marL="649288" indent="-609600" eaLnBrk="1" hangingPunct="1">
              <a:buFont typeface="Wingdings" pitchFamily="2" charset="2"/>
              <a:buNone/>
            </a:pPr>
            <a:r>
              <a:rPr lang="hu-HU" sz="1800" smtClean="0"/>
              <a:t>	Hungary</a:t>
            </a:r>
            <a:endParaRPr lang="en-US" sz="1800" smtClean="0"/>
          </a:p>
        </p:txBody>
      </p:sp>
      <p:sp>
        <p:nvSpPr>
          <p:cNvPr id="56330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10/10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923925"/>
          </a:xfrm>
        </p:spPr>
        <p:txBody>
          <a:bodyPr rIns="132080"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hu-HU" smtClean="0"/>
              <a:t> Table of contents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782638"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u="sng" smtClean="0">
                <a:solidFill>
                  <a:srgbClr val="0070C0"/>
                </a:solidFill>
              </a:rPr>
              <a:t>SuperSteel nano-technology product, and process know-how</a:t>
            </a:r>
            <a:endParaRPr lang="en-US" sz="2000" u="sng" smtClean="0">
              <a:solidFill>
                <a:srgbClr val="0070C0"/>
              </a:solidFill>
            </a:endParaRP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Problem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Resolve the problem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SuperSteel = key technology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Business model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Marketing &amp; Sales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Risk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Management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Financing plan &amp; the key questions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Status &amp; Plan (chart)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Contact</a:t>
            </a:r>
            <a:endParaRPr lang="en-US" sz="1800" smtClean="0"/>
          </a:p>
        </p:txBody>
      </p:sp>
      <p:sp>
        <p:nvSpPr>
          <p:cNvPr id="29706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69504" presetClass="entr" presetSubtype="55728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669504" presetClass="entr" presetSubtype="5572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51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Problem 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hu-HU" sz="1800" smtClean="0"/>
              <a:t>Global focusing: Steel mills &amp; Steel users &amp; Machine operation sectors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Environment - CO2 emission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Cost effectiveness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Too many steel types ----- needs reduction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Fatigue life limit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Operation security of the steel made products</a:t>
            </a:r>
            <a:endParaRPr lang="en-US" sz="1800" smtClean="0"/>
          </a:p>
        </p:txBody>
      </p:sp>
      <p:sp>
        <p:nvSpPr>
          <p:cNvPr id="31754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1/10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669888" presetClass="entr" presetSubtype="556465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5" name="Rectangle 3"/>
          <p:cNvSpPr>
            <a:spLocks/>
          </p:cNvSpPr>
          <p:nvPr/>
        </p:nvSpPr>
        <p:spPr bwMode="auto">
          <a:xfrm>
            <a:off x="541338" y="1268413"/>
            <a:ext cx="422275" cy="57626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442913" y="1196975"/>
            <a:ext cx="8226425" cy="714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268413"/>
          </a:xfrm>
        </p:spPr>
        <p:txBody>
          <a:bodyPr rIns="132080"/>
          <a:lstStyle/>
          <a:p>
            <a:pPr eaLnBrk="1" hangingPunct="1"/>
            <a:r>
              <a:rPr lang="hu-HU" smtClean="0"/>
              <a:t>Resolve the problem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82688" y="1341438"/>
            <a:ext cx="7772400" cy="5516562"/>
          </a:xfrm>
        </p:spPr>
        <p:txBody>
          <a:bodyPr rIns="132080"/>
          <a:lstStyle/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smtClean="0">
                <a:sym typeface="Tahoma" charset="0"/>
              </a:rPr>
              <a:t>…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the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b="1" dirty="0" err="1" smtClean="0">
                <a:sym typeface="Tahoma" charset="0"/>
              </a:rPr>
              <a:t>SuperSteel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b="1" dirty="0" err="1" smtClean="0">
                <a:sym typeface="Tahoma" charset="0"/>
              </a:rPr>
              <a:t>nano-technology</a:t>
            </a:r>
            <a:r>
              <a:rPr lang="hu-HU" sz="1800" b="1" dirty="0" smtClean="0">
                <a:sym typeface="Tahoma" charset="0"/>
              </a:rPr>
              <a:t>: </a:t>
            </a:r>
            <a:r>
              <a:rPr lang="hu-HU" sz="1800" dirty="0" err="1" smtClean="0">
                <a:sym typeface="Tahoma" charset="0"/>
              </a:rPr>
              <a:t>Owned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by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two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Hungarian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high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expertise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metallurgists</a:t>
            </a:r>
            <a:r>
              <a:rPr lang="hu-HU" sz="1800" dirty="0" smtClean="0">
                <a:sym typeface="Tahoma" charset="0"/>
              </a:rPr>
              <a:t> (</a:t>
            </a:r>
            <a:r>
              <a:rPr lang="hu-HU" sz="1800" dirty="0" err="1" smtClean="0">
                <a:sym typeface="Tahoma" charset="0"/>
              </a:rPr>
              <a:t>father</a:t>
            </a:r>
            <a:r>
              <a:rPr lang="hu-HU" sz="1800" dirty="0" smtClean="0">
                <a:sym typeface="Tahoma" charset="0"/>
              </a:rPr>
              <a:t> and </a:t>
            </a:r>
            <a:r>
              <a:rPr lang="hu-HU" sz="1800" dirty="0" err="1" smtClean="0">
                <a:sym typeface="Tahoma" charset="0"/>
              </a:rPr>
              <a:t>son</a:t>
            </a:r>
            <a:r>
              <a:rPr lang="hu-HU" sz="1800" dirty="0" smtClean="0">
                <a:sym typeface="Tahoma" charset="0"/>
              </a:rPr>
              <a:t>)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smtClean="0">
                <a:sym typeface="Tahoma" charset="0"/>
              </a:rPr>
              <a:t>New </a:t>
            </a:r>
            <a:r>
              <a:rPr lang="hu-HU" sz="1800" dirty="0" err="1" smtClean="0">
                <a:sym typeface="Tahoma" charset="0"/>
              </a:rPr>
              <a:t>metall-physical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frame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structure</a:t>
            </a:r>
            <a:r>
              <a:rPr lang="hu-HU" sz="1800" dirty="0" smtClean="0">
                <a:sym typeface="Tahoma" charset="0"/>
              </a:rPr>
              <a:t>, 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new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strenghtening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system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Reduced</a:t>
            </a:r>
            <a:r>
              <a:rPr lang="hu-HU" sz="1800" dirty="0" smtClean="0">
                <a:sym typeface="Tahoma" charset="0"/>
              </a:rPr>
              <a:t> CO2, </a:t>
            </a:r>
            <a:r>
              <a:rPr lang="hu-HU" sz="1800" dirty="0" err="1" smtClean="0">
                <a:sym typeface="Tahoma" charset="0"/>
              </a:rPr>
              <a:t>dust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emission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min.60% (</a:t>
            </a:r>
            <a:r>
              <a:rPr lang="hu-HU" sz="1800" dirty="0" err="1" smtClean="0">
                <a:sym typeface="Tahoma" charset="0"/>
              </a:rPr>
              <a:t>in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the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mills</a:t>
            </a:r>
            <a:r>
              <a:rPr lang="hu-HU" sz="1800" dirty="0" smtClean="0">
                <a:sym typeface="Tahoma" charset="0"/>
              </a:rPr>
              <a:t> &amp;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users</a:t>
            </a:r>
            <a:r>
              <a:rPr lang="hu-HU" sz="1800" dirty="0" smtClean="0">
                <a:sym typeface="Tahoma" charset="0"/>
              </a:rPr>
              <a:t>, &amp; </a:t>
            </a:r>
            <a:r>
              <a:rPr lang="hu-HU" sz="1800" dirty="0" err="1" smtClean="0">
                <a:sym typeface="Tahoma" charset="0"/>
              </a:rPr>
              <a:t>machine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operation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sectors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together</a:t>
            </a:r>
            <a:r>
              <a:rPr lang="hu-HU" sz="1800" dirty="0" smtClean="0">
                <a:sym typeface="Tahoma" charset="0"/>
              </a:rPr>
              <a:t>)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smtClean="0">
                <a:sym typeface="Tahoma" charset="0"/>
              </a:rPr>
              <a:t>Less </a:t>
            </a:r>
            <a:r>
              <a:rPr lang="hu-HU" sz="1800" dirty="0" err="1" smtClean="0">
                <a:sym typeface="Tahoma" charset="0"/>
              </a:rPr>
              <a:t>used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min.30%  </a:t>
            </a:r>
            <a:r>
              <a:rPr lang="hu-HU" sz="1800" dirty="0" err="1" smtClean="0">
                <a:sym typeface="Tahoma" charset="0"/>
              </a:rPr>
              <a:t>in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the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concrete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application</a:t>
            </a:r>
            <a:r>
              <a:rPr lang="hu-HU" sz="1800" dirty="0" smtClean="0">
                <a:sym typeface="Tahoma" charset="0"/>
              </a:rPr>
              <a:t> 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smtClean="0">
                <a:sym typeface="Tahoma" charset="0"/>
              </a:rPr>
              <a:t>0-15% less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producing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cost</a:t>
            </a:r>
            <a:r>
              <a:rPr lang="hu-HU" sz="1800" dirty="0" smtClean="0">
                <a:sym typeface="Tahoma" charset="0"/>
              </a:rPr>
              <a:t> (EUR/</a:t>
            </a:r>
            <a:r>
              <a:rPr lang="hu-HU" sz="1800" dirty="0" err="1" smtClean="0">
                <a:sym typeface="Tahoma" charset="0"/>
              </a:rPr>
              <a:t>ton</a:t>
            </a:r>
            <a:r>
              <a:rPr lang="hu-HU" sz="1800" dirty="0" smtClean="0">
                <a:sym typeface="Tahoma" charset="0"/>
              </a:rPr>
              <a:t>) </a:t>
            </a:r>
            <a:r>
              <a:rPr lang="hu-HU" sz="1800" dirty="0" err="1" smtClean="0">
                <a:sym typeface="Tahoma" charset="0"/>
              </a:rPr>
              <a:t>depending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to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the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type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smtClean="0">
                <a:sym typeface="Tahoma" charset="0"/>
              </a:rPr>
              <a:t>Less </a:t>
            </a:r>
            <a:r>
              <a:rPr lang="hu-HU" sz="1800" dirty="0" err="1" smtClean="0">
                <a:sym typeface="Tahoma" charset="0"/>
              </a:rPr>
              <a:t>specific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cost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min.60%  (EUR/1MPa </a:t>
            </a:r>
            <a:r>
              <a:rPr lang="hu-HU" sz="1800" dirty="0" err="1" smtClean="0">
                <a:sym typeface="Tahoma" charset="0"/>
              </a:rPr>
              <a:t>usability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strength</a:t>
            </a:r>
            <a:r>
              <a:rPr lang="hu-HU" sz="1800" dirty="0" smtClean="0">
                <a:sym typeface="Tahoma" charset="0"/>
              </a:rPr>
              <a:t>) 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Double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fatugue</a:t>
            </a:r>
            <a:r>
              <a:rPr lang="hu-HU" sz="1800" dirty="0" smtClean="0">
                <a:sym typeface="Tahoma" charset="0"/>
              </a:rPr>
              <a:t> life limit of </a:t>
            </a:r>
            <a:r>
              <a:rPr lang="hu-HU" sz="1800" dirty="0" err="1" smtClean="0">
                <a:sym typeface="Tahoma" charset="0"/>
              </a:rPr>
              <a:t>the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made </a:t>
            </a:r>
            <a:r>
              <a:rPr lang="hu-HU" sz="1800" dirty="0" err="1" smtClean="0">
                <a:sym typeface="Tahoma" charset="0"/>
              </a:rPr>
              <a:t>products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Much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better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welding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parameters</a:t>
            </a:r>
            <a:r>
              <a:rPr lang="hu-HU" sz="1800" dirty="0" smtClean="0">
                <a:sym typeface="Tahoma" charset="0"/>
              </a:rPr>
              <a:t> 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Stainless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producing</a:t>
            </a:r>
            <a:r>
              <a:rPr lang="hu-HU" sz="1800" dirty="0" smtClean="0">
                <a:sym typeface="Tahoma" charset="0"/>
              </a:rPr>
              <a:t>, </a:t>
            </a:r>
            <a:r>
              <a:rPr lang="hu-HU" sz="1800" dirty="0" err="1" smtClean="0">
                <a:sym typeface="Tahoma" charset="0"/>
              </a:rPr>
              <a:t>with</a:t>
            </a:r>
            <a:r>
              <a:rPr lang="hu-HU" sz="1800" dirty="0" smtClean="0">
                <a:sym typeface="Tahoma" charset="0"/>
              </a:rPr>
              <a:t> extra </a:t>
            </a:r>
            <a:r>
              <a:rPr lang="hu-HU" sz="1800" dirty="0" err="1" smtClean="0">
                <a:sym typeface="Tahoma" charset="0"/>
              </a:rPr>
              <a:t>high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strength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level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Aircorrosion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resistent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steel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at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lower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cost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dirty="0" err="1" smtClean="0">
                <a:sym typeface="Tahoma" charset="0"/>
              </a:rPr>
              <a:t>Reduced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expensive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alloys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content</a:t>
            </a:r>
            <a:endParaRPr lang="hu-HU" sz="1800" dirty="0" smtClean="0"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hu-HU" sz="1800" u="sng" dirty="0" err="1" smtClean="0">
                <a:sym typeface="Tahoma" charset="0"/>
              </a:rPr>
              <a:t>SuperSteel</a:t>
            </a:r>
            <a:r>
              <a:rPr lang="hu-HU" sz="1800" u="sng" dirty="0" smtClean="0">
                <a:sym typeface="Tahoma" charset="0"/>
              </a:rPr>
              <a:t>: </a:t>
            </a:r>
            <a:r>
              <a:rPr lang="hu-HU" sz="1800" u="sng" dirty="0" err="1" smtClean="0">
                <a:sym typeface="Tahoma" charset="0"/>
              </a:rPr>
              <a:t>High</a:t>
            </a:r>
            <a:r>
              <a:rPr lang="hu-HU" sz="1800" u="sng" dirty="0" smtClean="0">
                <a:sym typeface="Tahoma" charset="0"/>
              </a:rPr>
              <a:t> </a:t>
            </a:r>
            <a:r>
              <a:rPr lang="hu-HU" sz="1800" u="sng" dirty="0" err="1" smtClean="0">
                <a:sym typeface="Tahoma" charset="0"/>
              </a:rPr>
              <a:t>strength</a:t>
            </a:r>
            <a:r>
              <a:rPr lang="hu-HU" sz="1800" u="sng" dirty="0" smtClean="0">
                <a:sym typeface="Tahoma" charset="0"/>
              </a:rPr>
              <a:t> &amp; </a:t>
            </a:r>
            <a:r>
              <a:rPr lang="hu-HU" sz="1800" u="sng" dirty="0" err="1" smtClean="0">
                <a:sym typeface="Tahoma" charset="0"/>
              </a:rPr>
              <a:t>double</a:t>
            </a:r>
            <a:r>
              <a:rPr lang="hu-HU" sz="1800" u="sng" dirty="0" smtClean="0">
                <a:sym typeface="Tahoma" charset="0"/>
              </a:rPr>
              <a:t> </a:t>
            </a:r>
            <a:r>
              <a:rPr lang="hu-HU" sz="1800" u="sng" dirty="0" err="1" smtClean="0">
                <a:sym typeface="Tahoma" charset="0"/>
              </a:rPr>
              <a:t>fatigue</a:t>
            </a:r>
            <a:r>
              <a:rPr lang="hu-HU" sz="1800" u="sng" dirty="0" smtClean="0">
                <a:sym typeface="Tahoma" charset="0"/>
              </a:rPr>
              <a:t> life limit &amp; </a:t>
            </a:r>
            <a:r>
              <a:rPr lang="hu-HU" sz="1800" u="sng" dirty="0" err="1" smtClean="0">
                <a:sym typeface="Tahoma" charset="0"/>
              </a:rPr>
              <a:t>cheap</a:t>
            </a:r>
            <a:r>
              <a:rPr lang="hu-HU" sz="1800" u="sng" dirty="0" smtClean="0">
                <a:sym typeface="Tahoma" charset="0"/>
              </a:rPr>
              <a:t> </a:t>
            </a:r>
            <a:r>
              <a:rPr lang="hu-HU" sz="1800" u="sng" dirty="0" err="1" smtClean="0">
                <a:sym typeface="Tahoma" charset="0"/>
              </a:rPr>
              <a:t>price</a:t>
            </a:r>
            <a:r>
              <a:rPr lang="hu-HU" sz="1800" u="sng" dirty="0" smtClean="0">
                <a:sym typeface="Tahoma" charset="0"/>
              </a:rPr>
              <a:t> </a:t>
            </a:r>
            <a:r>
              <a:rPr lang="hu-HU" sz="1800" u="sng" dirty="0" err="1" smtClean="0">
                <a:sym typeface="Tahoma" charset="0"/>
              </a:rPr>
              <a:t>together</a:t>
            </a:r>
            <a:r>
              <a:rPr lang="hu-HU" sz="1800" u="sng" dirty="0" smtClean="0">
                <a:sym typeface="Tahoma" charset="0"/>
              </a:rPr>
              <a:t> .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These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parameters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are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unique</a:t>
            </a:r>
            <a:r>
              <a:rPr lang="hu-HU" sz="1800" dirty="0" smtClean="0">
                <a:sym typeface="Tahoma" charset="0"/>
              </a:rPr>
              <a:t> </a:t>
            </a:r>
            <a:r>
              <a:rPr lang="hu-HU" sz="1800" dirty="0" err="1" smtClean="0">
                <a:sym typeface="Tahoma" charset="0"/>
              </a:rPr>
              <a:t>together</a:t>
            </a:r>
            <a:endParaRPr lang="hu-HU" sz="1800" u="sng" dirty="0" smtClean="0">
              <a:sym typeface="Tahoma" charset="0"/>
            </a:endParaRPr>
          </a:p>
          <a:p>
            <a:pPr eaLnBrk="1" hangingPunct="1">
              <a:buFont typeface="Wingdings" charset="2"/>
              <a:buNone/>
              <a:defRPr/>
            </a:pPr>
            <a:endParaRPr lang="hu-HU" sz="2400" dirty="0" smtClean="0">
              <a:solidFill>
                <a:schemeClr val="accent6">
                  <a:lumMod val="50000"/>
                </a:schemeClr>
              </a:solidFill>
              <a:sym typeface="Tahoma" charset="0"/>
            </a:endParaRPr>
          </a:p>
          <a:p>
            <a:pPr eaLnBrk="1" hangingPunct="1">
              <a:buFont typeface="Wingdings" charset="2"/>
              <a:buChar char="n"/>
              <a:defRPr/>
            </a:pPr>
            <a:endParaRPr lang="en-US" sz="1800" dirty="0" smtClean="0">
              <a:sym typeface="Tahoma" charset="0"/>
            </a:endParaRP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2/10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670272" presetClass="entr" presetSubtype="556764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3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5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6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7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827962" cy="1760538"/>
          </a:xfrm>
        </p:spPr>
        <p:txBody>
          <a:bodyPr rIns="132080"/>
          <a:lstStyle/>
          <a:p>
            <a:pPr eaLnBrk="1" hangingPunct="1"/>
            <a:r>
              <a:rPr lang="hu-HU" smtClean="0"/>
              <a:t>SuperSteel=key technology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hu-HU" sz="1800" smtClean="0"/>
              <a:t>Brand new strengthening mechanism system</a:t>
            </a:r>
          </a:p>
          <a:p>
            <a:pPr eaLnBrk="1" hangingPunct="1"/>
            <a:r>
              <a:rPr lang="hu-HU" sz="1800" smtClean="0"/>
              <a:t>Brand new paradigm : less alloys, simplified process, reduced cost</a:t>
            </a:r>
          </a:p>
          <a:p>
            <a:pPr eaLnBrk="1" hangingPunct="1"/>
            <a:r>
              <a:rPr lang="hu-HU" sz="1800" smtClean="0"/>
              <a:t>This is a nano-technology</a:t>
            </a:r>
          </a:p>
          <a:p>
            <a:pPr eaLnBrk="1" hangingPunct="1"/>
            <a:r>
              <a:rPr lang="hu-HU" sz="1800" smtClean="0"/>
              <a:t>Needs no technological equipment developing in the steel mill</a:t>
            </a:r>
          </a:p>
          <a:p>
            <a:pPr eaLnBrk="1" hangingPunct="1"/>
            <a:r>
              <a:rPr lang="hu-HU" sz="1800" smtClean="0"/>
              <a:t>Reduced hot treatment needed in the steel mill. </a:t>
            </a:r>
          </a:p>
          <a:p>
            <a:pPr eaLnBrk="1" hangingPunct="1"/>
            <a:r>
              <a:rPr lang="hu-HU" sz="1800" smtClean="0"/>
              <a:t>Less waste in the steel mill</a:t>
            </a:r>
          </a:p>
          <a:p>
            <a:pPr eaLnBrk="1" hangingPunct="1"/>
            <a:r>
              <a:rPr lang="hu-HU" sz="1800" smtClean="0"/>
              <a:t>Products made from SuperSteel will be invincible due to the extreme better parameters, and the lower specific production cost</a:t>
            </a:r>
          </a:p>
          <a:p>
            <a:pPr eaLnBrk="1" hangingPunct="1"/>
            <a:r>
              <a:rPr lang="hu-HU" sz="1800" smtClean="0"/>
              <a:t>Much higher security of the products made from SuperSteel</a:t>
            </a:r>
          </a:p>
          <a:p>
            <a:pPr eaLnBrk="1" hangingPunct="1"/>
            <a:r>
              <a:rPr lang="hu-HU" sz="1800" smtClean="0"/>
              <a:t>Key issues:  Using different chemical composition and different manufacturing parameters in the steel mill, on the same equipment</a:t>
            </a:r>
          </a:p>
          <a:p>
            <a:pPr eaLnBrk="1" hangingPunct="1"/>
            <a:r>
              <a:rPr lang="hu-HU" sz="1800" smtClean="0"/>
              <a:t>Short returning investment</a:t>
            </a:r>
          </a:p>
          <a:p>
            <a:pPr eaLnBrk="1" hangingPunct="1"/>
            <a:endParaRPr lang="hu-HU" sz="1800" smtClean="0"/>
          </a:p>
          <a:p>
            <a:pPr eaLnBrk="1" hangingPunct="1">
              <a:buFont typeface="Wingdings" pitchFamily="2" charset="2"/>
              <a:buNone/>
            </a:pPr>
            <a:endParaRPr lang="hu-HU" sz="1800" smtClean="0"/>
          </a:p>
        </p:txBody>
      </p:sp>
      <p:sp>
        <p:nvSpPr>
          <p:cNvPr id="35850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3/10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670656" presetClass="entr" presetSubtype="55729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0" name="Rectangle 3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1" name="Rectangle 4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2" name="Rectangle 5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3" name="Rectangle 6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4" name="Rectangle 7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5" name="Rectangle 8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7578725" y="6464300"/>
            <a:ext cx="30956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/>
            <a:fld id="{45C14914-7BB7-4DB4-9951-56CD83300C9E}" type="slidenum">
              <a:rPr lang="en-US" sz="14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pPr algn="ctr"/>
              <a:t>6</a:t>
            </a:fld>
            <a:endParaRPr lang="en-US" sz="1400">
              <a:solidFill>
                <a:schemeClr val="tx1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37897" name="Rectangle 10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Business model</a:t>
            </a:r>
            <a:endParaRPr lang="en-US" smtClean="0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hu-HU" sz="1800" smtClean="0"/>
              <a:t>Looking for buyers/users (investors)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object of the sales: Giving user right  for different buyers/users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Buyers/users: Financials, and professionals as well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Target : financing sector, steel user, and steel maker industry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Payment system: selling against one payment, or licensing against first payment and yearly royalty fee</a:t>
            </a:r>
          </a:p>
          <a:p>
            <a:pPr marL="782638" lvl="1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Cost of the sales process: travel &amp; lawyer &amp; manufacturing  &amp; test costs &amp; managing cost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Timing: The SuperSteel is a ready technology.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smtClean="0"/>
              <a:t>     „Spot business” is possible.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Investment returning period: some months since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smtClean="0"/>
              <a:t>     using the technology (volume:1-2millionTons/year)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Exit: Anytime, after returning the investment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/>
          </a:p>
        </p:txBody>
      </p:sp>
      <p:sp>
        <p:nvSpPr>
          <p:cNvPr id="37899" name="Rectangle 12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4/10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671040" presetClass="entr" presetSubtype="557298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671040" presetClass="entr" presetSubtype="557298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671040" presetClass="entr" presetSubtype="557298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671040" presetClass="entr" presetSubtype="557298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671040" presetClass="entr" presetSubtype="557298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0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Marketing &amp; sales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hu-HU" sz="1800" smtClean="0"/>
              <a:t>Evaluation of the market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USA’s production is more than 100million tons/year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SuperSteel is an effective tool against the dumping of China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growing speed depends to the buyers/users economy potential. Companies, governments, and funds, are welcome!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SuperSteel: The right tool to reach the world leadership position, mostly in the heavy industry , and in all other industries as well.</a:t>
            </a:r>
          </a:p>
          <a:p>
            <a:pPr marL="782638"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Competitors:</a:t>
            </a:r>
            <a:endParaRPr lang="en-US" sz="1800" smtClean="0"/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HSLA (high strenght low alloys steel), alloys technology </a:t>
            </a:r>
            <a:r>
              <a:rPr lang="hu-HU" sz="1400" smtClean="0"/>
              <a:t>(BUT! ..more expensive, and limited technical potential)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hu-HU" sz="1800" smtClean="0"/>
              <a:t>The aluminium in the car industry </a:t>
            </a:r>
            <a:r>
              <a:rPr lang="hu-HU" sz="1400" smtClean="0"/>
              <a:t>(BUT..more expensive, less fatigue life limit, and very limited technical potential)</a:t>
            </a:r>
            <a:endParaRPr lang="en-US" sz="1400" smtClean="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5/10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187136" presetClass="entr" presetSubtype="648006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0100" y="765175"/>
            <a:ext cx="328613" cy="431800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541338" y="1268413"/>
            <a:ext cx="422275" cy="36036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8" name="Rectangle 4"/>
          <p:cNvSpPr>
            <a:spLocks/>
          </p:cNvSpPr>
          <p:nvPr/>
        </p:nvSpPr>
        <p:spPr bwMode="auto">
          <a:xfrm>
            <a:off x="911225" y="1196975"/>
            <a:ext cx="368300" cy="287338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9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442913" y="1125538"/>
            <a:ext cx="8226425" cy="71437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1" name="Rectangle 8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93037" cy="1125538"/>
          </a:xfrm>
        </p:spPr>
        <p:txBody>
          <a:bodyPr rIns="132080"/>
          <a:lstStyle/>
          <a:p>
            <a:pPr eaLnBrk="1" hangingPunct="1"/>
            <a:r>
              <a:rPr lang="hu-HU" smtClean="0"/>
              <a:t>Risk, and negatives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82688" y="1341438"/>
            <a:ext cx="7772400" cy="5516562"/>
          </a:xfrm>
        </p:spPr>
        <p:txBody>
          <a:bodyPr rIns="13208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smtClean="0"/>
              <a:t>Risks: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Conservativism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Not enough money for the commercial job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No direct contact to the big players </a:t>
            </a:r>
            <a:r>
              <a:rPr lang="hu-HU" sz="1400" smtClean="0"/>
              <a:t>(investors, steel users, and makers)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Conflict of interest due to the less volume of material flow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Jealousy, mostly from the developers/engineers side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Disbelief against the dedicated results </a:t>
            </a:r>
            <a:r>
              <a:rPr lang="hu-HU" sz="1400" smtClean="0"/>
              <a:t>(There are a lot of laboratory results.)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Disbelief  that it can be discovered by Hungarians </a:t>
            </a:r>
            <a:r>
              <a:rPr lang="hu-HU" sz="1400" smtClean="0"/>
              <a:t>(look at the past! How many genious born in Hungary)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Bureaucracy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smtClean="0"/>
              <a:t>Negatives: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The SuperSteel mechanical parameters are available before the contract. BUT! The secrets of the know-how can be given only after the „User-right transfer contract” signature.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The first meeting, must be in Hungary due to the older inventor’s/  owner’s age (82 y.old).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41993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6/10</a:t>
            </a:r>
          </a:p>
        </p:txBody>
      </p:sp>
      <p:sp>
        <p:nvSpPr>
          <p:cNvPr id="41994" name="Rectangle 5"/>
          <p:cNvSpPr>
            <a:spLocks/>
          </p:cNvSpPr>
          <p:nvPr/>
        </p:nvSpPr>
        <p:spPr bwMode="auto">
          <a:xfrm>
            <a:off x="127000" y="908050"/>
            <a:ext cx="560388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671424" presetClass="entr" presetSubtype="648013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7" name="Rectangle 5"/>
          <p:cNvSpPr>
            <a:spLocks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9" name="Rectangle 7"/>
          <p:cNvSpPr>
            <a:spLocks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hu-HU" smtClean="0"/>
              <a:t>Management</a:t>
            </a:r>
            <a:endParaRPr lang="en-US" smtClean="0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hu-HU" sz="1800" smtClean="0"/>
              <a:t>Business management: East American Advisor (EAA)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Metallurgic professional, and technical management: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smtClean="0"/>
              <a:t>     Mr. Henrik Giflo senior, and Mr. Henrik Giflo junior (inventors/owner)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Project manager: Péter Vattay (EAA) previous projects: screw, marble, building industry, financing sectors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Two inventors/scientists:  Mr. Henrik Giflo senior, and Mr. Henrik Giflo junior </a:t>
            </a:r>
            <a:endParaRPr lang="en-US" sz="1800" smtClean="0"/>
          </a:p>
        </p:txBody>
      </p:sp>
      <p:sp>
        <p:nvSpPr>
          <p:cNvPr id="44042" name="Rectangle 10"/>
          <p:cNvSpPr>
            <a:spLocks/>
          </p:cNvSpPr>
          <p:nvPr/>
        </p:nvSpPr>
        <p:spPr bwMode="auto">
          <a:xfrm>
            <a:off x="38100" y="0"/>
            <a:ext cx="91186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1450"/>
              </a:spcBef>
            </a:pPr>
            <a:r>
              <a:rPr lang="en-US">
                <a:solidFill>
                  <a:srgbClr val="3333CC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7/10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671808" presetClass="entr" presetSubtype="67520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671808" presetClass="entr" presetSubtype="67520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671808" presetClass="entr" presetSubtype="67520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671808" presetClass="entr" presetSubtype="67520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671808" presetClass="entr" presetSubtype="67520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E4A8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FD1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E4A8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E4A8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мес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E4A8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FD1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месь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E4A8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E4A8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Смес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Pages>0</Pages>
  <Words>1041</Words>
  <Characters>0</Characters>
  <Application>Microsoft Office PowerPoint</Application>
  <PresentationFormat>On-screen Show (4:3)</PresentationFormat>
  <Lines>0</Lines>
  <Paragraphs>307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15</vt:i4>
      </vt:variant>
    </vt:vector>
  </HeadingPairs>
  <TitlesOfParts>
    <vt:vector size="33" baseType="lpstr">
      <vt:lpstr>Arial</vt:lpstr>
      <vt:lpstr>ヒラギノ角ゴ ProN W3</vt:lpstr>
      <vt:lpstr>Tahoma</vt:lpstr>
      <vt:lpstr>Calibri</vt:lpstr>
      <vt:lpstr>Wingdings</vt:lpstr>
      <vt:lpstr>Title &amp; Subtitle</vt:lpstr>
      <vt:lpstr>Смесь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Title &amp; Subtitle</vt:lpstr>
      <vt:lpstr>Slide 1</vt:lpstr>
      <vt:lpstr>  Table of contents</vt:lpstr>
      <vt:lpstr>Problem </vt:lpstr>
      <vt:lpstr>Resolve the problem</vt:lpstr>
      <vt:lpstr>SuperSteel=key technology</vt:lpstr>
      <vt:lpstr>Business model</vt:lpstr>
      <vt:lpstr>Marketing &amp; sales</vt:lpstr>
      <vt:lpstr>Risk, and negatives</vt:lpstr>
      <vt:lpstr>Management</vt:lpstr>
      <vt:lpstr>Investment plan</vt:lpstr>
      <vt:lpstr>Slide 11</vt:lpstr>
      <vt:lpstr>Slide 12</vt:lpstr>
      <vt:lpstr>Extra profit MillionER/year</vt:lpstr>
      <vt:lpstr>Actual status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фотосенсибилизированного гемолиза эритроцитов</dc:title>
  <dc:creator>Игорь</dc:creator>
  <cp:lastModifiedBy>Andrzej</cp:lastModifiedBy>
  <cp:revision>125</cp:revision>
  <dcterms:modified xsi:type="dcterms:W3CDTF">2011-12-03T10:14:12Z</dcterms:modified>
</cp:coreProperties>
</file>